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
  </p:notesMasterIdLst>
  <p:sldIdLst>
    <p:sldId id="259" r:id="rId2"/>
    <p:sldId id="262" r:id="rId3"/>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121" d="100"/>
          <a:sy n="121" d="100"/>
        </p:scale>
        <p:origin x="6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A375B-45F1-444C-961D-A5ECCA86ABD7}" type="datetimeFigureOut">
              <a:rPr lang="hu-HU" smtClean="0"/>
              <a:t>2016. 10. 11.</a:t>
            </a:fld>
            <a:endParaRPr lang="hu-H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6E5834-7539-4359-A1DD-498DFAE7E84B}" type="slidenum">
              <a:rPr lang="hu-HU" smtClean="0"/>
              <a:t>‹#›</a:t>
            </a:fld>
            <a:endParaRPr lang="hu-HU"/>
          </a:p>
        </p:txBody>
      </p:sp>
    </p:spTree>
    <p:extLst>
      <p:ext uri="{BB962C8B-B14F-4D97-AF65-F5344CB8AC3E}">
        <p14:creationId xmlns:p14="http://schemas.microsoft.com/office/powerpoint/2010/main" val="3628415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10/11/2016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856432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iakép hely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u-HU">
              <a:ea typeface="ＭＳ Ｐゴシック" panose="020B0600070205080204" pitchFamily="34" charset="-128"/>
            </a:endParaRPr>
          </a:p>
        </p:txBody>
      </p:sp>
      <p:sp>
        <p:nvSpPr>
          <p:cNvPr id="14340" name="Dia számának hely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D4136665-7F62-440F-91E6-EA84D32F76FA}" type="slidenum">
              <a:rPr lang="hu-HU" altLang="hu-HU"/>
              <a:pPr>
                <a:spcBef>
                  <a:spcPct val="0"/>
                </a:spcBef>
              </a:pPr>
              <a:t>2</a:t>
            </a:fld>
            <a:endParaRPr lang="hu-HU" altLang="hu-HU"/>
          </a:p>
        </p:txBody>
      </p:sp>
    </p:spTree>
    <p:extLst>
      <p:ext uri="{BB962C8B-B14F-4D97-AF65-F5344CB8AC3E}">
        <p14:creationId xmlns:p14="http://schemas.microsoft.com/office/powerpoint/2010/main" val="150670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jpg"/><Relationship Id="rId4"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326032683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680559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34357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420735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13323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032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6981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819971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4429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99481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5041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306949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175807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266731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7376398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27638099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99634594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61473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165473064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12394783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5680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21120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318176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43286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5796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76320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70904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Cím és tartalom">
    <p:spTree>
      <p:nvGrpSpPr>
        <p:cNvPr id="1" name=""/>
        <p:cNvGrpSpPr/>
        <p:nvPr/>
      </p:nvGrpSpPr>
      <p:grpSpPr>
        <a:xfrm>
          <a:off x="0" y="0"/>
          <a:ext cx="0" cy="0"/>
          <a:chOff x="0" y="0"/>
          <a:chExt cx="0" cy="0"/>
        </a:xfrm>
      </p:grpSpPr>
      <p:pic>
        <p:nvPicPr>
          <p:cNvPr id="4" name="Kép 6" descr="Kép1_vonal.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6167" y="1286934"/>
            <a:ext cx="3818467" cy="1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ím 1"/>
          <p:cNvSpPr>
            <a:spLocks noGrp="1"/>
          </p:cNvSpPr>
          <p:nvPr>
            <p:ph type="title"/>
          </p:nvPr>
        </p:nvSpPr>
        <p:spPr/>
        <p:txBody>
          <a:bodyPr/>
          <a:lstStyle>
            <a:lvl1pPr algn="l">
              <a:defRPr>
                <a:solidFill>
                  <a:schemeClr val="tx1">
                    <a:lumMod val="95000"/>
                  </a:schemeClr>
                </a:solidFill>
              </a:defRPr>
            </a:lvl1pPr>
          </a:lstStyle>
          <a:p>
            <a:r>
              <a:rPr lang="hu-HU" dirty="0"/>
              <a:t>Mintacím szerkesztése</a:t>
            </a:r>
          </a:p>
        </p:txBody>
      </p:sp>
      <p:sp>
        <p:nvSpPr>
          <p:cNvPr id="3" name="Tartalom helye 2"/>
          <p:cNvSpPr>
            <a:spLocks noGrp="1"/>
          </p:cNvSpPr>
          <p:nvPr>
            <p:ph idx="1"/>
          </p:nvPr>
        </p:nvSpPr>
        <p:spPr/>
        <p:txBody>
          <a:bodyPr/>
          <a:lstStyle>
            <a:lvl1pPr>
              <a:defRPr>
                <a:solidFill>
                  <a:schemeClr val="tx1">
                    <a:lumMod val="95000"/>
                  </a:schemeClr>
                </a:solidFill>
              </a:defRPr>
            </a:lvl1pPr>
            <a:lvl2pPr>
              <a:defRPr>
                <a:solidFill>
                  <a:schemeClr val="tx1">
                    <a:lumMod val="95000"/>
                  </a:schemeClr>
                </a:solidFill>
              </a:defRPr>
            </a:lvl2pPr>
            <a:lvl3pPr>
              <a:defRPr>
                <a:solidFill>
                  <a:schemeClr val="tx1">
                    <a:lumMod val="95000"/>
                  </a:schemeClr>
                </a:solidFill>
              </a:defRPr>
            </a:lvl3pPr>
            <a:lvl4pPr>
              <a:defRPr>
                <a:solidFill>
                  <a:schemeClr val="tx1">
                    <a:lumMod val="95000"/>
                  </a:schemeClr>
                </a:solidFill>
              </a:defRPr>
            </a:lvl4pPr>
            <a:lvl5pPr>
              <a:defRPr>
                <a:solidFill>
                  <a:schemeClr val="tx1">
                    <a:lumMod val="95000"/>
                  </a:schemeClr>
                </a:solidFill>
              </a:defRPr>
            </a:lvl5p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Tree>
    <p:extLst>
      <p:ext uri="{BB962C8B-B14F-4D97-AF65-F5344CB8AC3E}">
        <p14:creationId xmlns:p14="http://schemas.microsoft.com/office/powerpoint/2010/main" val="1583295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1295654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375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3900419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994855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5100734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009758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7193733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emf"/><Relationship Id="rId3" Type="http://schemas.openxmlformats.org/officeDocument/2006/relationships/image" Target="../media/image12.png"/><Relationship Id="rId7" Type="http://schemas.openxmlformats.org/officeDocument/2006/relationships/image" Target="../media/image15.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22.png"/><Relationship Id="rId1" Type="http://schemas.openxmlformats.org/officeDocument/2006/relationships/slideLayout" Target="../slideLayouts/slideLayout19.xml"/><Relationship Id="rId6" Type="http://schemas.openxmlformats.org/officeDocument/2006/relationships/image" Target="../media/image14.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13.png"/><Relationship Id="rId9" Type="http://schemas.microsoft.com/office/2007/relationships/hdphoto" Target="../media/hdphoto2.wdp"/><Relationship Id="rId1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34.xml"/><Relationship Id="rId5" Type="http://schemas.openxmlformats.org/officeDocument/2006/relationships/hyperlink" Target="http://spoke.at/FHLJ" TargetMode="Externa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ounded Rectangle 51"/>
          <p:cNvSpPr/>
          <p:nvPr/>
        </p:nvSpPr>
        <p:spPr bwMode="auto">
          <a:xfrm>
            <a:off x="2544939" y="1340809"/>
            <a:ext cx="1459167" cy="1954381"/>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sp>
        <p:nvSpPr>
          <p:cNvPr id="168" name="Rounded Rectangle 167"/>
          <p:cNvSpPr/>
          <p:nvPr/>
        </p:nvSpPr>
        <p:spPr bwMode="auto">
          <a:xfrm>
            <a:off x="2405286" y="1188576"/>
            <a:ext cx="1707658" cy="2547184"/>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Build</a:t>
            </a:r>
          </a:p>
        </p:txBody>
      </p:sp>
      <p:grpSp>
        <p:nvGrpSpPr>
          <p:cNvPr id="22" name="Group 21"/>
          <p:cNvGrpSpPr/>
          <p:nvPr/>
        </p:nvGrpSpPr>
        <p:grpSpPr>
          <a:xfrm>
            <a:off x="6196424" y="1192604"/>
            <a:ext cx="1922125" cy="4635718"/>
            <a:chOff x="6283918" y="92268"/>
            <a:chExt cx="2011225" cy="4635718"/>
          </a:xfrm>
        </p:grpSpPr>
        <p:sp>
          <p:nvSpPr>
            <p:cNvPr id="180" name="Rounded Rectangle 105"/>
            <p:cNvSpPr/>
            <p:nvPr/>
          </p:nvSpPr>
          <p:spPr bwMode="auto">
            <a:xfrm>
              <a:off x="6283918" y="92268"/>
              <a:ext cx="2011225" cy="4635718"/>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44802" numCol="1" spcCol="0" rtlCol="0" fromWordArt="0" anchor="b" anchorCtr="0" forceAA="0" compatLnSpc="1">
              <a:prstTxWarp prst="textNoShape">
                <a:avLst/>
              </a:prstTxWarp>
              <a:noAutofit/>
            </a:bodyPr>
            <a:lstStyle/>
            <a:p>
              <a:pPr algn="ctr" defTabSz="913576">
                <a:lnSpc>
                  <a:spcPct val="90000"/>
                </a:lnSpc>
              </a:pPr>
              <a:r>
                <a:rPr lang="en-US" sz="1176" kern="0" dirty="0">
                  <a:solidFill>
                    <a:srgbClr val="FFFFFF"/>
                  </a:solidFill>
                  <a:latin typeface="Segoe UI Light"/>
                  <a:ea typeface="Segoe UI" pitchFamily="34" charset="0"/>
                  <a:cs typeface="Segoe UI" pitchFamily="34" charset="0"/>
                </a:rPr>
                <a:t>Environments</a:t>
              </a:r>
            </a:p>
          </p:txBody>
        </p:sp>
        <p:sp>
          <p:nvSpPr>
            <p:cNvPr id="190" name="Rounded Rectangle 109"/>
            <p:cNvSpPr/>
            <p:nvPr/>
          </p:nvSpPr>
          <p:spPr bwMode="auto">
            <a:xfrm>
              <a:off x="6355154" y="3809747"/>
              <a:ext cx="1868754" cy="620792"/>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44802" numCol="1" spcCol="0" rtlCol="0" fromWordArt="0" anchor="b" anchorCtr="0" forceAA="0" compatLnSpc="1">
              <a:prstTxWarp prst="textNoShape">
                <a:avLst/>
              </a:prstTxWarp>
              <a:noAutofit/>
            </a:bodyPr>
            <a:lstStyle/>
            <a:p>
              <a:pPr algn="ctr" defTabSz="913576">
                <a:lnSpc>
                  <a:spcPct val="90000"/>
                </a:lnSpc>
              </a:pPr>
              <a:r>
                <a:rPr lang="en-US" sz="1176" kern="0" dirty="0">
                  <a:solidFill>
                    <a:srgbClr val="FFFFFF"/>
                  </a:solidFill>
                  <a:latin typeface="Segoe UI Light"/>
                  <a:ea typeface="Segoe UI" pitchFamily="34" charset="0"/>
                  <a:cs typeface="Segoe UI" pitchFamily="34" charset="0"/>
                </a:rPr>
                <a:t>Dev/Test</a:t>
              </a:r>
            </a:p>
          </p:txBody>
        </p:sp>
        <p:sp>
          <p:nvSpPr>
            <p:cNvPr id="191" name="Rounded Rectangle 110"/>
            <p:cNvSpPr/>
            <p:nvPr/>
          </p:nvSpPr>
          <p:spPr bwMode="auto">
            <a:xfrm>
              <a:off x="6355154" y="1383977"/>
              <a:ext cx="1868754" cy="2313428"/>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44802" numCol="1" spcCol="0" rtlCol="0" fromWordArt="0" anchor="b" anchorCtr="0" forceAA="0" compatLnSpc="1">
              <a:prstTxWarp prst="textNoShape">
                <a:avLst/>
              </a:prstTxWarp>
              <a:noAutofit/>
            </a:bodyPr>
            <a:lstStyle/>
            <a:p>
              <a:pPr algn="ctr" defTabSz="913576">
                <a:lnSpc>
                  <a:spcPct val="90000"/>
                </a:lnSpc>
              </a:pPr>
              <a:r>
                <a:rPr lang="en-US" sz="1176" kern="0" dirty="0">
                  <a:solidFill>
                    <a:srgbClr val="FFFFFF"/>
                  </a:solidFill>
                  <a:latin typeface="Segoe UI Light"/>
                  <a:ea typeface="Segoe UI" pitchFamily="34" charset="0"/>
                  <a:cs typeface="Segoe UI" pitchFamily="34" charset="0"/>
                </a:rPr>
                <a:t>Production/Stage</a:t>
              </a:r>
            </a:p>
          </p:txBody>
        </p:sp>
        <p:sp>
          <p:nvSpPr>
            <p:cNvPr id="213" name="Freeform 6"/>
            <p:cNvSpPr>
              <a:spLocks noEditPoints="1"/>
            </p:cNvSpPr>
            <p:nvPr/>
          </p:nvSpPr>
          <p:spPr bwMode="auto">
            <a:xfrm>
              <a:off x="7137255" y="1847675"/>
              <a:ext cx="373319" cy="39393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4" fontAlgn="base">
                <a:lnSpc>
                  <a:spcPct val="90000"/>
                </a:lnSpc>
                <a:spcBef>
                  <a:spcPct val="0"/>
                </a:spcBef>
                <a:spcAft>
                  <a:spcPct val="0"/>
                </a:spcAft>
              </a:pPr>
              <a:endParaRPr lang="en-US" sz="2000" kern="0" spc="-50" dirty="0">
                <a:gradFill>
                  <a:gsLst>
                    <a:gs pos="1250">
                      <a:srgbClr val="EFEFEF"/>
                    </a:gs>
                    <a:gs pos="10417">
                      <a:srgbClr val="EFEFEF"/>
                    </a:gs>
                  </a:gsLst>
                  <a:lin ang="5400000" scaled="0"/>
                </a:gradFill>
              </a:endParaRPr>
            </a:p>
          </p:txBody>
        </p:sp>
        <p:pic>
          <p:nvPicPr>
            <p:cNvPr id="216" name="Picture 2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2881" y="2482401"/>
              <a:ext cx="622065" cy="555499"/>
            </a:xfrm>
            <a:prstGeom prst="rect">
              <a:avLst/>
            </a:prstGeom>
          </p:spPr>
        </p:pic>
        <p:grpSp>
          <p:nvGrpSpPr>
            <p:cNvPr id="220" name="Group 219"/>
            <p:cNvGrpSpPr/>
            <p:nvPr/>
          </p:nvGrpSpPr>
          <p:grpSpPr>
            <a:xfrm>
              <a:off x="6430421" y="283517"/>
              <a:ext cx="1715883" cy="973864"/>
              <a:chOff x="8154079" y="1500188"/>
              <a:chExt cx="2496095" cy="1416683"/>
            </a:xfrm>
          </p:grpSpPr>
          <p:sp>
            <p:nvSpPr>
              <p:cNvPr id="221" name="original cloud"/>
              <p:cNvSpPr>
                <a:spLocks noChangeAspect="1"/>
              </p:cNvSpPr>
              <p:nvPr/>
            </p:nvSpPr>
            <p:spPr bwMode="black">
              <a:xfrm>
                <a:off x="8154079" y="1500188"/>
                <a:ext cx="2496095" cy="141668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a:noFill/>
              </a:ln>
              <a:extLst/>
            </p:spPr>
            <p:txBody>
              <a:bodyPr vert="horz" wrap="square" lIns="89593" tIns="44798" rIns="89593" bIns="44798" numCol="1" anchor="t" anchorCtr="0" compatLnSpc="1">
                <a:prstTxWarp prst="textNoShape">
                  <a:avLst/>
                </a:prstTxWarp>
              </a:bodyPr>
              <a:lstStyle/>
              <a:p>
                <a:pPr defTabSz="776800"/>
                <a:endParaRPr lang="en-US" sz="1763" kern="0" dirty="0">
                  <a:solidFill>
                    <a:srgbClr val="00188F"/>
                  </a:solidFill>
                </a:endParaRPr>
              </a:p>
            </p:txBody>
          </p:sp>
          <p:sp>
            <p:nvSpPr>
              <p:cNvPr id="222" name="arrow cycle"/>
              <p:cNvSpPr>
                <a:spLocks noChangeAspect="1" noEditPoints="1"/>
              </p:cNvSpPr>
              <p:nvPr/>
            </p:nvSpPr>
            <p:spPr bwMode="auto">
              <a:xfrm rot="11880000">
                <a:off x="9049600" y="1936321"/>
                <a:ext cx="831010" cy="737611"/>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1"/>
              </a:solidFill>
              <a:ln>
                <a:noFill/>
              </a:ln>
            </p:spPr>
            <p:txBody>
              <a:bodyPr vert="horz" wrap="square" lIns="89593" tIns="44798" rIns="89593" bIns="44798" numCol="1" anchor="t" anchorCtr="0" compatLnSpc="1">
                <a:prstTxWarp prst="textNoShape">
                  <a:avLst/>
                </a:prstTxWarp>
              </a:bodyPr>
              <a:lstStyle/>
              <a:p>
                <a:pPr defTabSz="776800"/>
                <a:endParaRPr lang="en-US" sz="1763" kern="0" dirty="0">
                  <a:solidFill>
                    <a:srgbClr val="505050"/>
                  </a:solidFill>
                </a:endParaRPr>
              </a:p>
            </p:txBody>
          </p:sp>
          <p:sp>
            <p:nvSpPr>
              <p:cNvPr id="224" name="TextBox 223"/>
              <p:cNvSpPr txBox="1"/>
              <p:nvPr/>
            </p:nvSpPr>
            <p:spPr>
              <a:xfrm>
                <a:off x="9132155" y="2128044"/>
                <a:ext cx="643377" cy="362656"/>
              </a:xfrm>
              <a:prstGeom prst="rect">
                <a:avLst/>
              </a:prstGeom>
              <a:noFill/>
            </p:spPr>
            <p:txBody>
              <a:bodyPr wrap="square" lIns="0" tIns="0" rIns="0" bIns="0" rtlCol="0">
                <a:spAutoFit/>
              </a:bodyPr>
              <a:lstStyle/>
              <a:p>
                <a:pPr algn="ctr" defTabSz="932384">
                  <a:lnSpc>
                    <a:spcPct val="90000"/>
                  </a:lnSpc>
                  <a:spcAft>
                    <a:spcPts val="600"/>
                  </a:spcAft>
                </a:pPr>
                <a:r>
                  <a:rPr lang="en-US" sz="600" kern="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ONE </a:t>
                </a:r>
                <a:br>
                  <a:rPr lang="en-US" sz="600" kern="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br>
                <a:r>
                  <a:rPr lang="en-US" sz="600" kern="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CONSISTENT PLATFORM</a:t>
                </a:r>
              </a:p>
            </p:txBody>
          </p:sp>
          <p:sp>
            <p:nvSpPr>
              <p:cNvPr id="225" name="TextBox 224"/>
              <p:cNvSpPr txBox="1"/>
              <p:nvPr/>
            </p:nvSpPr>
            <p:spPr>
              <a:xfrm>
                <a:off x="8347510" y="2452300"/>
                <a:ext cx="699818" cy="322361"/>
              </a:xfrm>
              <a:prstGeom prst="rect">
                <a:avLst/>
              </a:prstGeom>
              <a:noFill/>
            </p:spPr>
            <p:txBody>
              <a:bodyPr wrap="square" lIns="0" tIns="0" rIns="0" bIns="0" rtlCol="0">
                <a:spAutoFit/>
              </a:bodyPr>
              <a:lstStyle/>
              <a:p>
                <a:pPr algn="ctr" defTabSz="932384">
                  <a:lnSpc>
                    <a:spcPct val="90000"/>
                  </a:lnSpc>
                  <a:spcAft>
                    <a:spcPts val="600"/>
                  </a:spcAft>
                </a:pPr>
                <a:r>
                  <a:rPr lang="en-US" sz="800" kern="0" spc="-50"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ON-PREMISES</a:t>
                </a:r>
              </a:p>
            </p:txBody>
          </p:sp>
          <p:sp>
            <p:nvSpPr>
              <p:cNvPr id="226" name="TextBox 225"/>
              <p:cNvSpPr txBox="1"/>
              <p:nvPr/>
            </p:nvSpPr>
            <p:spPr>
              <a:xfrm>
                <a:off x="9730369" y="2439259"/>
                <a:ext cx="826731" cy="322361"/>
              </a:xfrm>
              <a:prstGeom prst="rect">
                <a:avLst/>
              </a:prstGeom>
              <a:noFill/>
            </p:spPr>
            <p:txBody>
              <a:bodyPr wrap="square" lIns="0" tIns="0" rIns="0" bIns="0" rtlCol="0">
                <a:spAutoFit/>
              </a:bodyPr>
              <a:lstStyle/>
              <a:p>
                <a:pPr algn="ctr" defTabSz="932384">
                  <a:lnSpc>
                    <a:spcPct val="90000"/>
                  </a:lnSpc>
                  <a:spcAft>
                    <a:spcPts val="600"/>
                  </a:spcAft>
                </a:pPr>
                <a:r>
                  <a:rPr lang="en-US" sz="800" kern="0" spc="-50"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SERVICE PROVIDER</a:t>
                </a:r>
              </a:p>
            </p:txBody>
          </p:sp>
          <p:cxnSp>
            <p:nvCxnSpPr>
              <p:cNvPr id="227" name="Straight Connector 226"/>
              <p:cNvCxnSpPr/>
              <p:nvPr/>
            </p:nvCxnSpPr>
            <p:spPr>
              <a:xfrm>
                <a:off x="9415530" y="2690913"/>
                <a:ext cx="0" cy="20985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H="1">
                <a:off x="9831280" y="1938449"/>
                <a:ext cx="598065" cy="26138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endCxn id="221" idx="4"/>
              </p:cNvCxnSpPr>
              <p:nvPr/>
            </p:nvCxnSpPr>
            <p:spPr>
              <a:xfrm flipH="1" flipV="1">
                <a:off x="8693510" y="2085011"/>
                <a:ext cx="382897" cy="146561"/>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230" name="TextBox 229"/>
            <p:cNvSpPr txBox="1"/>
            <p:nvPr/>
          </p:nvSpPr>
          <p:spPr>
            <a:xfrm>
              <a:off x="6939931" y="363492"/>
              <a:ext cx="498723" cy="271554"/>
            </a:xfrm>
            <a:prstGeom prst="rect">
              <a:avLst/>
            </a:prstGeom>
            <a:noFill/>
          </p:spPr>
          <p:txBody>
            <a:bodyPr wrap="square" lIns="0" tIns="0" rIns="0" bIns="0" rtlCol="0">
              <a:spAutoFit/>
            </a:bodyPr>
            <a:lstStyle/>
            <a:p>
              <a:pPr defTabSz="914192">
                <a:lnSpc>
                  <a:spcPct val="90000"/>
                </a:lnSpc>
                <a:spcAft>
                  <a:spcPts val="588"/>
                </a:spcAft>
              </a:pPr>
              <a:r>
                <a:rPr lang="en-US" sz="980" kern="0" spc="-49" dirty="0">
                  <a:gradFill>
                    <a:gsLst>
                      <a:gs pos="2917">
                        <a:srgbClr val="00BCF2"/>
                      </a:gs>
                      <a:gs pos="30000">
                        <a:srgbClr val="00BCF2"/>
                      </a:gs>
                    </a:gsLst>
                    <a:lin ang="5400000" scaled="0"/>
                  </a:gradFill>
                </a:rPr>
                <a:t>Microsoft Azure</a:t>
              </a:r>
            </a:p>
          </p:txBody>
        </p:sp>
      </p:grpSp>
      <p:sp>
        <p:nvSpPr>
          <p:cNvPr id="174" name="Rounded Rectangle 173"/>
          <p:cNvSpPr/>
          <p:nvPr/>
        </p:nvSpPr>
        <p:spPr bwMode="auto">
          <a:xfrm>
            <a:off x="8387895" y="1321256"/>
            <a:ext cx="1718506" cy="2962118"/>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44814" bIns="44814" numCol="1" spcCol="0" rtlCol="0" fromWordArt="0" anchor="b" anchorCtr="0" forceAA="0" compatLnSpc="1">
            <a:prstTxWarp prst="textNoShape">
              <a:avLst/>
            </a:prstTxWarp>
            <a:noAutofit/>
          </a:bodyPr>
          <a:lstStyle/>
          <a:p>
            <a:pPr algn="ctr" defTabSz="914049"/>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ounded Rectangle 156"/>
          <p:cNvSpPr/>
          <p:nvPr/>
        </p:nvSpPr>
        <p:spPr bwMode="auto">
          <a:xfrm>
            <a:off x="265889" y="1188576"/>
            <a:ext cx="1821052" cy="2547184"/>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Source</a:t>
            </a:r>
          </a:p>
        </p:txBody>
      </p:sp>
      <p:sp>
        <p:nvSpPr>
          <p:cNvPr id="189" name="Rounded Rectangle 188"/>
          <p:cNvSpPr/>
          <p:nvPr/>
        </p:nvSpPr>
        <p:spPr bwMode="auto">
          <a:xfrm>
            <a:off x="2405286" y="3810446"/>
            <a:ext cx="1739430" cy="2014505"/>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a:solidFill>
                  <a:srgbClr val="FFFFFF">
                    <a:alpha val="50000"/>
                  </a:srgbClr>
                </a:solidFill>
                <a:ea typeface="Segoe UI" pitchFamily="34" charset="0"/>
                <a:cs typeface="Segoe UI" pitchFamily="34" charset="0"/>
              </a:rPr>
              <a:t>Test/issues</a:t>
            </a:r>
            <a:endParaRPr lang="en-US" sz="1370" dirty="0">
              <a:solidFill>
                <a:srgbClr val="FFFFFF">
                  <a:alpha val="50000"/>
                </a:srgbClr>
              </a:solidFill>
              <a:ea typeface="Segoe UI" pitchFamily="34" charset="0"/>
              <a:cs typeface="Segoe UI" pitchFamily="34" charset="0"/>
            </a:endParaRPr>
          </a:p>
        </p:txBody>
      </p:sp>
      <p:sp>
        <p:nvSpPr>
          <p:cNvPr id="202" name="Rounded Rectangle 201"/>
          <p:cNvSpPr/>
          <p:nvPr/>
        </p:nvSpPr>
        <p:spPr bwMode="auto">
          <a:xfrm>
            <a:off x="4266024" y="1188577"/>
            <a:ext cx="1809376" cy="4636376"/>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Deploy</a:t>
            </a:r>
          </a:p>
        </p:txBody>
      </p:sp>
      <p:sp>
        <p:nvSpPr>
          <p:cNvPr id="203" name="Rounded Rectangle 202"/>
          <p:cNvSpPr/>
          <p:nvPr/>
        </p:nvSpPr>
        <p:spPr bwMode="auto">
          <a:xfrm>
            <a:off x="8269440" y="1188575"/>
            <a:ext cx="2011510" cy="4636376"/>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App</a:t>
            </a:r>
          </a:p>
        </p:txBody>
      </p:sp>
      <p:sp>
        <p:nvSpPr>
          <p:cNvPr id="204" name="Rounded Rectangle 203"/>
          <p:cNvSpPr/>
          <p:nvPr/>
        </p:nvSpPr>
        <p:spPr bwMode="auto">
          <a:xfrm>
            <a:off x="10421233" y="1188576"/>
            <a:ext cx="1736215" cy="3584682"/>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Ops</a:t>
            </a:r>
          </a:p>
        </p:txBody>
      </p:sp>
      <p:sp>
        <p:nvSpPr>
          <p:cNvPr id="205" name="Rounded Rectangle 204"/>
          <p:cNvSpPr/>
          <p:nvPr/>
        </p:nvSpPr>
        <p:spPr bwMode="auto">
          <a:xfrm>
            <a:off x="10421233" y="4838108"/>
            <a:ext cx="1736217" cy="1791427"/>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a:solidFill>
                  <a:srgbClr val="FFFFFF">
                    <a:alpha val="50000"/>
                  </a:srgbClr>
                </a:solidFill>
                <a:ea typeface="Segoe UI" pitchFamily="34" charset="0"/>
                <a:cs typeface="Segoe UI" pitchFamily="34" charset="0"/>
              </a:rPr>
              <a:t>Process tools</a:t>
            </a:r>
            <a:endParaRPr lang="en-US" sz="1370" dirty="0">
              <a:solidFill>
                <a:srgbClr val="FFFFFF">
                  <a:alpha val="50000"/>
                </a:srgbClr>
              </a:solidFill>
              <a:ea typeface="Segoe UI" pitchFamily="34" charset="0"/>
              <a:cs typeface="Segoe UI" pitchFamily="34" charset="0"/>
            </a:endParaRPr>
          </a:p>
        </p:txBody>
      </p:sp>
      <p:cxnSp>
        <p:nvCxnSpPr>
          <p:cNvPr id="304" name="Straight Arrow Connector 303"/>
          <p:cNvCxnSpPr/>
          <p:nvPr/>
        </p:nvCxnSpPr>
        <p:spPr>
          <a:xfrm>
            <a:off x="3960787" y="2263503"/>
            <a:ext cx="424962" cy="271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p:cNvCxnSpPr/>
          <p:nvPr/>
        </p:nvCxnSpPr>
        <p:spPr>
          <a:xfrm>
            <a:off x="2127707" y="2745886"/>
            <a:ext cx="1112406" cy="110618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p:cNvCxnSpPr/>
          <p:nvPr/>
        </p:nvCxnSpPr>
        <p:spPr>
          <a:xfrm>
            <a:off x="2174389" y="2068995"/>
            <a:ext cx="607664" cy="2262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hu-HU" dirty="0"/>
              <a:t>CI/CD toolchain</a:t>
            </a:r>
            <a:endParaRPr lang="en-US" dirty="0"/>
          </a:p>
        </p:txBody>
      </p:sp>
      <p:grpSp>
        <p:nvGrpSpPr>
          <p:cNvPr id="98" name="Group 97"/>
          <p:cNvGrpSpPr/>
          <p:nvPr/>
        </p:nvGrpSpPr>
        <p:grpSpPr>
          <a:xfrm>
            <a:off x="359480" y="1553632"/>
            <a:ext cx="1582723" cy="1386102"/>
            <a:chOff x="473780" y="1976733"/>
            <a:chExt cx="1614689" cy="1414096"/>
          </a:xfrm>
        </p:grpSpPr>
        <p:sp>
          <p:nvSpPr>
            <p:cNvPr id="198" name="Rounded Rectangle 197"/>
            <p:cNvSpPr/>
            <p:nvPr/>
          </p:nvSpPr>
          <p:spPr bwMode="auto">
            <a:xfrm>
              <a:off x="781618" y="1976733"/>
              <a:ext cx="1306851" cy="1242645"/>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grpSp>
          <p:nvGrpSpPr>
            <p:cNvPr id="182" name="Group 181"/>
            <p:cNvGrpSpPr/>
            <p:nvPr/>
          </p:nvGrpSpPr>
          <p:grpSpPr>
            <a:xfrm>
              <a:off x="473780" y="2755900"/>
              <a:ext cx="609168" cy="634929"/>
              <a:chOff x="2328300" y="3506767"/>
              <a:chExt cx="551703" cy="575034"/>
            </a:xfrm>
          </p:grpSpPr>
          <p:sp>
            <p:nvSpPr>
              <p:cNvPr id="18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184" name="Group 183"/>
              <p:cNvGrpSpPr/>
              <p:nvPr/>
            </p:nvGrpSpPr>
            <p:grpSpPr>
              <a:xfrm>
                <a:off x="2328300" y="3506767"/>
                <a:ext cx="551703" cy="575034"/>
                <a:chOff x="3937001" y="4448175"/>
                <a:chExt cx="638175" cy="665163"/>
              </a:xfrm>
            </p:grpSpPr>
            <p:grpSp>
              <p:nvGrpSpPr>
                <p:cNvPr id="185" name="Group 10"/>
                <p:cNvGrpSpPr>
                  <a:grpSpLocks noChangeAspect="1"/>
                </p:cNvGrpSpPr>
                <p:nvPr/>
              </p:nvGrpSpPr>
              <p:grpSpPr bwMode="auto">
                <a:xfrm>
                  <a:off x="3937001" y="4448175"/>
                  <a:ext cx="638175" cy="665163"/>
                  <a:chOff x="2480" y="2802"/>
                  <a:chExt cx="402" cy="419"/>
                </a:xfrm>
              </p:grpSpPr>
              <p:sp>
                <p:nvSpPr>
                  <p:cNvPr id="193"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9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9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nvGrpSpPr>
                <p:cNvPr id="186" name="Group 185"/>
                <p:cNvGrpSpPr/>
                <p:nvPr/>
              </p:nvGrpSpPr>
              <p:grpSpPr>
                <a:xfrm>
                  <a:off x="4120302" y="4618868"/>
                  <a:ext cx="293550" cy="349134"/>
                  <a:chOff x="4662074" y="4335997"/>
                  <a:chExt cx="234105" cy="278433"/>
                </a:xfrm>
              </p:grpSpPr>
              <p:sp>
                <p:nvSpPr>
                  <p:cNvPr id="18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8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grpSp>
      </p:grpSp>
      <p:grpSp>
        <p:nvGrpSpPr>
          <p:cNvPr id="99" name="Group 98"/>
          <p:cNvGrpSpPr/>
          <p:nvPr/>
        </p:nvGrpSpPr>
        <p:grpSpPr>
          <a:xfrm>
            <a:off x="4394959" y="1321507"/>
            <a:ext cx="1550742" cy="3272436"/>
            <a:chOff x="5614963" y="1757408"/>
            <a:chExt cx="1582062" cy="3338528"/>
          </a:xfrm>
        </p:grpSpPr>
        <p:sp>
          <p:nvSpPr>
            <p:cNvPr id="2" name="Rounded Rectangle 1"/>
            <p:cNvSpPr/>
            <p:nvPr/>
          </p:nvSpPr>
          <p:spPr bwMode="auto">
            <a:xfrm>
              <a:off x="5614963" y="1757408"/>
              <a:ext cx="1582062" cy="3338528"/>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143387" rIns="44808" bIns="44808" numCol="1" spcCol="0" rtlCol="0" fromWordArt="0" anchor="b" anchorCtr="0" forceAA="0" compatLnSpc="1">
              <a:prstTxWarp prst="textNoShape">
                <a:avLst/>
              </a:prstTxWarp>
              <a:noAutofit/>
            </a:bodyPr>
            <a:lstStyle/>
            <a:p>
              <a:pPr algn="ctr" defTabSz="913874"/>
              <a:endParaRPr lang="en-US" sz="1567" dirty="0">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p:cNvGrpSpPr/>
            <p:nvPr/>
          </p:nvGrpSpPr>
          <p:grpSpPr>
            <a:xfrm>
              <a:off x="5755043" y="1926121"/>
              <a:ext cx="1297475" cy="1101930"/>
              <a:chOff x="5985705" y="2633469"/>
              <a:chExt cx="1297475" cy="1101930"/>
            </a:xfrm>
            <a:solidFill>
              <a:srgbClr val="1D4380"/>
            </a:solidFill>
          </p:grpSpPr>
          <p:sp>
            <p:nvSpPr>
              <p:cNvPr id="23" name="TextBox 22"/>
              <p:cNvSpPr txBox="1"/>
              <p:nvPr/>
            </p:nvSpPr>
            <p:spPr>
              <a:xfrm>
                <a:off x="6198485" y="3352859"/>
                <a:ext cx="912607" cy="382540"/>
              </a:xfrm>
              <a:prstGeom prst="rect">
                <a:avLst/>
              </a:prstGeom>
              <a:noFill/>
            </p:spPr>
            <p:txBody>
              <a:bodyPr vert="horz" wrap="square" lIns="91414" tIns="91414" rIns="91414" bIns="91414" rtlCol="0" anchor="t">
                <a:noAutofit/>
              </a:bodyPr>
              <a:lstStyle/>
              <a:p>
                <a:pPr defTabSz="914049"/>
                <a:r>
                  <a:rPr lang="en-US" sz="882" dirty="0">
                    <a:solidFill>
                      <a:srgbClr val="FFFFFF"/>
                    </a:solidFill>
                    <a:ea typeface="Segoe UI" pitchFamily="34" charset="0"/>
                    <a:cs typeface="Segoe UI" pitchFamily="34" charset="0"/>
                  </a:rPr>
                  <a:t>Configuration</a:t>
                </a:r>
              </a:p>
            </p:txBody>
          </p:sp>
          <p:sp>
            <p:nvSpPr>
              <p:cNvPr id="20" name="Rounded Rectangle 19"/>
              <p:cNvSpPr/>
              <p:nvPr/>
            </p:nvSpPr>
            <p:spPr>
              <a:xfrm>
                <a:off x="5985705" y="2633469"/>
                <a:ext cx="1297475" cy="751661"/>
              </a:xfrm>
              <a:prstGeom prst="roundRect">
                <a:avLst>
                  <a:gd name="adj" fmla="val 5783"/>
                </a:avLst>
              </a:prstGeom>
              <a:solidFill>
                <a:schemeClr val="bg1">
                  <a:alpha val="20000"/>
                </a:schemeClr>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143387" rIns="44808" bIns="44808" numCol="1" spcCol="0" rtlCol="0" fromWordArt="0" anchor="b" anchorCtr="0" forceAA="0" compatLnSpc="1">
                <a:prstTxWarp prst="textNoShape">
                  <a:avLst/>
                </a:prstTxWarp>
                <a:noAutofit/>
              </a:bodyPr>
              <a:lstStyle/>
              <a:p>
                <a:pPr algn="ctr" defTabSz="913874"/>
                <a:endParaRPr lang="en-US" sz="1567"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4" name="Rounded Rectangle 33"/>
          <p:cNvSpPr/>
          <p:nvPr/>
        </p:nvSpPr>
        <p:spPr bwMode="auto">
          <a:xfrm>
            <a:off x="10600859" y="1328619"/>
            <a:ext cx="1405698" cy="2826228"/>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sp>
        <p:nvSpPr>
          <p:cNvPr id="166" name="Rounded Rectangle 165"/>
          <p:cNvSpPr/>
          <p:nvPr/>
        </p:nvSpPr>
        <p:spPr bwMode="auto">
          <a:xfrm>
            <a:off x="10518039" y="5043211"/>
            <a:ext cx="1549839" cy="1122731"/>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89617" rIns="44808" bIns="44808" numCol="1" spcCol="0" rtlCol="0" fromWordArt="0" anchor="t" anchorCtr="0" forceAA="0" compatLnSpc="1">
            <a:prstTxWarp prst="textNoShape">
              <a:avLst/>
            </a:prstTxWarp>
            <a:noAutofit/>
          </a:bodyPr>
          <a:lstStyle/>
          <a:p>
            <a:pPr defTabSz="913751" fontAlgn="base">
              <a:lnSpc>
                <a:spcPct val="90000"/>
              </a:lnSpc>
              <a:spcBef>
                <a:spcPct val="0"/>
              </a:spcBef>
              <a:spcAft>
                <a:spcPct val="0"/>
              </a:spcAft>
            </a:pPr>
            <a:endParaRPr lang="en-US" sz="137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5" name="Straight Arrow Connector 304"/>
          <p:cNvCxnSpPr/>
          <p:nvPr/>
        </p:nvCxnSpPr>
        <p:spPr>
          <a:xfrm flipV="1">
            <a:off x="10160186" y="3036609"/>
            <a:ext cx="394793"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5599930" y="4950594"/>
            <a:ext cx="3152104" cy="1221883"/>
            <a:chOff x="4819651" y="2807496"/>
            <a:chExt cx="3562943" cy="3800381"/>
          </a:xfrm>
        </p:grpSpPr>
        <p:cxnSp>
          <p:nvCxnSpPr>
            <p:cNvPr id="307" name="Straight Arrow Connector 306"/>
            <p:cNvCxnSpPr/>
            <p:nvPr/>
          </p:nvCxnSpPr>
          <p:spPr>
            <a:xfrm flipV="1">
              <a:off x="8349847" y="2807496"/>
              <a:ext cx="0" cy="380038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4819651" y="6568255"/>
              <a:ext cx="3562943"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848224" y="4659267"/>
              <a:ext cx="0" cy="1948608"/>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12" name="Straight Arrow Connector 311"/>
          <p:cNvCxnSpPr/>
          <p:nvPr/>
        </p:nvCxnSpPr>
        <p:spPr>
          <a:xfrm flipV="1">
            <a:off x="5972482" y="2581505"/>
            <a:ext cx="425939"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p:cNvCxnSpPr/>
          <p:nvPr/>
        </p:nvCxnSpPr>
        <p:spPr>
          <a:xfrm flipV="1">
            <a:off x="1026781" y="3307073"/>
            <a:ext cx="0" cy="95731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p:cNvGrpSpPr/>
          <p:nvPr/>
        </p:nvGrpSpPr>
        <p:grpSpPr>
          <a:xfrm>
            <a:off x="15211" y="4253100"/>
            <a:ext cx="1956893" cy="1525236"/>
            <a:chOff x="407046" y="4381450"/>
            <a:chExt cx="2212159" cy="1556041"/>
          </a:xfrm>
        </p:grpSpPr>
        <p:sp>
          <p:nvSpPr>
            <p:cNvPr id="281" name="Rounded Rectangle 280"/>
            <p:cNvSpPr/>
            <p:nvPr/>
          </p:nvSpPr>
          <p:spPr bwMode="auto">
            <a:xfrm>
              <a:off x="573546" y="4381450"/>
              <a:ext cx="2045659"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468" dirty="0">
                  <a:gradFill>
                    <a:gsLst>
                      <a:gs pos="0">
                        <a:srgbClr val="00BCF2"/>
                      </a:gs>
                      <a:gs pos="100000">
                        <a:srgbClr val="00BCF2"/>
                      </a:gs>
                    </a:gsLst>
                    <a:lin ang="5400000" scaled="0"/>
                  </a:gradFill>
                  <a:ea typeface="Segoe UI" pitchFamily="34" charset="0"/>
                  <a:cs typeface="Segoe UI" pitchFamily="34" charset="0"/>
                </a:rPr>
                <a:t>                            </a:t>
              </a:r>
            </a:p>
          </p:txBody>
        </p:sp>
        <p:sp>
          <p:nvSpPr>
            <p:cNvPr id="282"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285" name="Group 284"/>
            <p:cNvGrpSpPr/>
            <p:nvPr/>
          </p:nvGrpSpPr>
          <p:grpSpPr>
            <a:xfrm>
              <a:off x="977295" y="4528933"/>
              <a:ext cx="393113" cy="645440"/>
              <a:chOff x="891677" y="4978236"/>
              <a:chExt cx="393113" cy="645440"/>
            </a:xfrm>
          </p:grpSpPr>
          <p:pic>
            <p:nvPicPr>
              <p:cNvPr id="286" name="Picture 28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81248"/>
              <a:stretch/>
            </p:blipFill>
            <p:spPr>
              <a:xfrm>
                <a:off x="891677" y="4978236"/>
                <a:ext cx="393113" cy="371185"/>
              </a:xfrm>
              <a:prstGeom prst="rect">
                <a:avLst/>
              </a:prstGeom>
            </p:spPr>
          </p:pic>
          <p:sp>
            <p:nvSpPr>
              <p:cNvPr id="287" name="TextBox 286"/>
              <p:cNvSpPr txBox="1"/>
              <p:nvPr/>
            </p:nvSpPr>
            <p:spPr>
              <a:xfrm>
                <a:off x="905023" y="5374444"/>
                <a:ext cx="328711" cy="249232"/>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Visual</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Studio</a:t>
                </a:r>
              </a:p>
            </p:txBody>
          </p:sp>
        </p:grpSp>
      </p:grpSp>
      <p:grpSp>
        <p:nvGrpSpPr>
          <p:cNvPr id="292" name="Group 291"/>
          <p:cNvGrpSpPr/>
          <p:nvPr/>
        </p:nvGrpSpPr>
        <p:grpSpPr>
          <a:xfrm>
            <a:off x="-44137" y="4776092"/>
            <a:ext cx="1200265" cy="1105100"/>
            <a:chOff x="958943" y="1820181"/>
            <a:chExt cx="1356835" cy="1127420"/>
          </a:xfrm>
        </p:grpSpPr>
        <p:sp>
          <p:nvSpPr>
            <p:cNvPr id="293"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94"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95"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96"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980" b="1" dirty="0">
                  <a:solidFill>
                    <a:srgbClr val="FFFFFF"/>
                  </a:solidFill>
                </a:rPr>
                <a:t> </a:t>
              </a:r>
            </a:p>
          </p:txBody>
        </p:sp>
        <p:sp>
          <p:nvSpPr>
            <p:cNvPr id="297"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298" name="Group 297"/>
            <p:cNvGrpSpPr/>
            <p:nvPr/>
          </p:nvGrpSpPr>
          <p:grpSpPr>
            <a:xfrm>
              <a:off x="1388646" y="2014004"/>
              <a:ext cx="311900" cy="222474"/>
              <a:chOff x="1366452" y="1994459"/>
              <a:chExt cx="311900" cy="222474"/>
            </a:xfrm>
          </p:grpSpPr>
          <p:sp>
            <p:nvSpPr>
              <p:cNvPr id="317"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20"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sp>
          <p:nvSpPr>
            <p:cNvPr id="299"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00"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303" name="Group 302"/>
            <p:cNvGrpSpPr/>
            <p:nvPr/>
          </p:nvGrpSpPr>
          <p:grpSpPr>
            <a:xfrm>
              <a:off x="958943" y="2054647"/>
              <a:ext cx="244284" cy="287906"/>
              <a:chOff x="978218" y="2040263"/>
              <a:chExt cx="244284" cy="287906"/>
            </a:xfrm>
          </p:grpSpPr>
          <p:sp>
            <p:nvSpPr>
              <p:cNvPr id="315"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16"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sp>
          <p:nvSpPr>
            <p:cNvPr id="306"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08"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309" name="Group 308"/>
            <p:cNvGrpSpPr/>
            <p:nvPr/>
          </p:nvGrpSpPr>
          <p:grpSpPr>
            <a:xfrm>
              <a:off x="1261759" y="2339640"/>
              <a:ext cx="1054019" cy="607961"/>
              <a:chOff x="511109" y="5814543"/>
              <a:chExt cx="1041729" cy="600871"/>
            </a:xfrm>
          </p:grpSpPr>
          <p:sp>
            <p:nvSpPr>
              <p:cNvPr id="311"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13"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14"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pic>
          <p:nvPicPr>
            <p:cNvPr id="310" name="Picture 30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321" name="Group 320"/>
          <p:cNvGrpSpPr/>
          <p:nvPr/>
        </p:nvGrpSpPr>
        <p:grpSpPr>
          <a:xfrm>
            <a:off x="1165993" y="4778325"/>
            <a:ext cx="1179427" cy="1108615"/>
            <a:chOff x="1680905" y="4869171"/>
            <a:chExt cx="1333278" cy="1131005"/>
          </a:xfrm>
        </p:grpSpPr>
        <p:grpSp>
          <p:nvGrpSpPr>
            <p:cNvPr id="322" name="Group 321"/>
            <p:cNvGrpSpPr/>
            <p:nvPr/>
          </p:nvGrpSpPr>
          <p:grpSpPr>
            <a:xfrm>
              <a:off x="2312865" y="4869171"/>
              <a:ext cx="701318" cy="1129810"/>
              <a:chOff x="1444680" y="4869171"/>
              <a:chExt cx="701318" cy="1129810"/>
            </a:xfrm>
          </p:grpSpPr>
          <p:sp>
            <p:nvSpPr>
              <p:cNvPr id="327" name="Freeform 326"/>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28" name="Freeform 327"/>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29" name="Oval 328"/>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0" name="Freeform 329"/>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1" name="Freeform 330"/>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2" name="Freeform 331"/>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3" name="Freeform 332"/>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4" name="Freeform 333"/>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8963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784" b="1" dirty="0">
                  <a:solidFill>
                    <a:srgbClr val="FFFFFF"/>
                  </a:solidFill>
                </a:endParaRPr>
              </a:p>
            </p:txBody>
          </p:sp>
          <p:sp>
            <p:nvSpPr>
              <p:cNvPr id="335" name="Freeform 334"/>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6" name="Freeform 335"/>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7" name="Freeform 336"/>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pic>
            <p:nvPicPr>
              <p:cNvPr id="338" name="Picture 3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323" name="Group 322"/>
            <p:cNvGrpSpPr/>
            <p:nvPr/>
          </p:nvGrpSpPr>
          <p:grpSpPr>
            <a:xfrm>
              <a:off x="1680905" y="5392215"/>
              <a:ext cx="1054019" cy="607961"/>
              <a:chOff x="511109" y="5814543"/>
              <a:chExt cx="1041729" cy="600871"/>
            </a:xfrm>
          </p:grpSpPr>
          <p:sp>
            <p:nvSpPr>
              <p:cNvPr id="324"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25"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26"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sp>
        <p:nvSpPr>
          <p:cNvPr id="165" name="Rounded Rectangle 164"/>
          <p:cNvSpPr/>
          <p:nvPr/>
        </p:nvSpPr>
        <p:spPr bwMode="auto">
          <a:xfrm>
            <a:off x="2576762" y="3994260"/>
            <a:ext cx="1459167" cy="1250073"/>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pic>
        <p:nvPicPr>
          <p:cNvPr id="207" name="Picture 206"/>
          <p:cNvPicPr>
            <a:picLocks noChangeAspect="1"/>
          </p:cNvPicPr>
          <p:nvPr/>
        </p:nvPicPr>
        <p:blipFill>
          <a:blip r:embed="rId8" cstate="print">
            <a:duotone>
              <a:prstClr val="black"/>
              <a:schemeClr val="tx1">
                <a:tint val="45000"/>
                <a:satMod val="400000"/>
              </a:schemeClr>
            </a:duotone>
            <a:extLst>
              <a:ext uri="{BEBA8EAE-BF5A-486C-A8C5-ECC9F3942E4B}">
                <a14:imgProps xmlns:a14="http://schemas.microsoft.com/office/drawing/2010/main">
                  <a14:imgLayer r:embed="rId9">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915682" y="2392031"/>
            <a:ext cx="656218" cy="183136"/>
          </a:xfrm>
          <a:prstGeom prst="rect">
            <a:avLst/>
          </a:prstGeom>
        </p:spPr>
      </p:pic>
      <p:pic>
        <p:nvPicPr>
          <p:cNvPr id="215" name="Picture 2" descr="https://mediabank.partners.extranet.microsoft.com/Assets/Active/M-Q/Microsoft_.NET/Microsoft_NET_ADO_.NET/Logos+Logotypes/NET-ADO_bL.png"/>
          <p:cNvPicPr>
            <a:picLocks noChangeAspect="1" noChangeArrowheads="1"/>
          </p:cNvPicPr>
          <p:nvPr/>
        </p:nvPicPr>
        <p:blipFill>
          <a:blip r:embed="rId10" cstate="print">
            <a:alphaModFix/>
            <a:duotone>
              <a:prstClr val="black"/>
              <a:schemeClr val="tx1">
                <a:tint val="45000"/>
                <a:satMod val="400000"/>
              </a:schemeClr>
            </a:duotone>
            <a:extLst>
              <a:ext uri="{BEBA8EAE-BF5A-486C-A8C5-ECC9F3942E4B}">
                <a14:imgProps xmlns:a14="http://schemas.microsoft.com/office/drawing/2010/main">
                  <a14:imgLayer r:embed="rId11">
                    <a14:imgEffect>
                      <a14:brightnessContrast bright="100000"/>
                    </a14:imgEffect>
                  </a14:imgLayer>
                </a14:imgProps>
              </a:ext>
            </a:extLst>
          </a:blip>
          <a:srcRect r="31488"/>
          <a:stretch>
            <a:fillRect/>
          </a:stretch>
        </p:blipFill>
        <p:spPr bwMode="auto">
          <a:xfrm>
            <a:off x="8681575" y="2909954"/>
            <a:ext cx="1124433" cy="343081"/>
          </a:xfrm>
          <a:prstGeom prst="rect">
            <a:avLst/>
          </a:prstGeom>
          <a:noFill/>
        </p:spPr>
      </p:pic>
      <p:pic>
        <p:nvPicPr>
          <p:cNvPr id="248" name="Picture 247"/>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81248"/>
          <a:stretch/>
        </p:blipFill>
        <p:spPr>
          <a:xfrm>
            <a:off x="3164297" y="1896121"/>
            <a:ext cx="347751" cy="363837"/>
          </a:xfrm>
          <a:prstGeom prst="rect">
            <a:avLst/>
          </a:prstGeom>
        </p:spPr>
      </p:pic>
      <p:sp>
        <p:nvSpPr>
          <p:cNvPr id="249" name="TextBox 248"/>
          <p:cNvSpPr txBox="1"/>
          <p:nvPr/>
        </p:nvSpPr>
        <p:spPr>
          <a:xfrm>
            <a:off x="3176103" y="2284485"/>
            <a:ext cx="290780" cy="244298"/>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Visual</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Studio</a:t>
            </a:r>
          </a:p>
        </p:txBody>
      </p:sp>
      <p:pic>
        <p:nvPicPr>
          <p:cNvPr id="250" name="Picture 249"/>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81248"/>
          <a:stretch/>
        </p:blipFill>
        <p:spPr>
          <a:xfrm>
            <a:off x="5365503" y="3214471"/>
            <a:ext cx="347751" cy="363837"/>
          </a:xfrm>
          <a:prstGeom prst="rect">
            <a:avLst/>
          </a:prstGeom>
        </p:spPr>
      </p:pic>
      <p:sp>
        <p:nvSpPr>
          <p:cNvPr id="251" name="TextBox 250"/>
          <p:cNvSpPr txBox="1"/>
          <p:nvPr/>
        </p:nvSpPr>
        <p:spPr>
          <a:xfrm>
            <a:off x="5377309" y="3602835"/>
            <a:ext cx="290780" cy="244298"/>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Visual</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Studio</a:t>
            </a:r>
          </a:p>
        </p:txBody>
      </p:sp>
      <p:grpSp>
        <p:nvGrpSpPr>
          <p:cNvPr id="252" name="Group 251"/>
          <p:cNvGrpSpPr/>
          <p:nvPr/>
        </p:nvGrpSpPr>
        <p:grpSpPr>
          <a:xfrm>
            <a:off x="4626821" y="3161650"/>
            <a:ext cx="570347" cy="568584"/>
            <a:chOff x="6429889" y="3838242"/>
            <a:chExt cx="581866" cy="580068"/>
          </a:xfrm>
        </p:grpSpPr>
        <p:pic>
          <p:nvPicPr>
            <p:cNvPr id="253" name="Picture 25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71564" y="3838242"/>
              <a:ext cx="473316" cy="473316"/>
            </a:xfrm>
            <a:prstGeom prst="rect">
              <a:avLst/>
            </a:prstGeom>
          </p:spPr>
        </p:pic>
        <p:sp>
          <p:nvSpPr>
            <p:cNvPr id="254" name="TextBox 253"/>
            <p:cNvSpPr txBox="1"/>
            <p:nvPr/>
          </p:nvSpPr>
          <p:spPr>
            <a:xfrm>
              <a:off x="6429889" y="4279825"/>
              <a:ext cx="581866" cy="138485"/>
            </a:xfrm>
            <a:prstGeom prst="rect">
              <a:avLst/>
            </a:prstGeom>
            <a:noFill/>
          </p:spPr>
          <p:txBody>
            <a:bodyPr wrap="square" lIns="0" tIns="0" rIns="0" bIns="0" rtlCol="0">
              <a:spAutoFit/>
            </a:bodyPr>
            <a:lstStyle/>
            <a:p>
              <a:pPr algn="ctr" defTabSz="914049"/>
              <a:r>
                <a:rPr lang="en-US" sz="882" dirty="0">
                  <a:gradFill>
                    <a:gsLst>
                      <a:gs pos="0">
                        <a:srgbClr val="FFFFFF"/>
                      </a:gs>
                      <a:gs pos="100000">
                        <a:srgbClr val="FFFFFF"/>
                      </a:gs>
                    </a:gsLst>
                    <a:lin ang="5400000" scaled="0"/>
                  </a:gradFill>
                  <a:ea typeface="Segoe UI" pitchFamily="34" charset="0"/>
                  <a:cs typeface="Segoe UI" pitchFamily="34" charset="0"/>
                </a:rPr>
                <a:t>PowerShell</a:t>
              </a:r>
            </a:p>
          </p:txBody>
        </p:sp>
      </p:grpSp>
      <p:pic>
        <p:nvPicPr>
          <p:cNvPr id="171" name="Picture 170"/>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81248"/>
          <a:stretch/>
        </p:blipFill>
        <p:spPr>
          <a:xfrm>
            <a:off x="836275" y="1599245"/>
            <a:ext cx="347751" cy="363837"/>
          </a:xfrm>
          <a:prstGeom prst="rect">
            <a:avLst/>
          </a:prstGeom>
        </p:spPr>
      </p:pic>
      <p:sp>
        <p:nvSpPr>
          <p:cNvPr id="172" name="TextBox 171"/>
          <p:cNvSpPr txBox="1"/>
          <p:nvPr/>
        </p:nvSpPr>
        <p:spPr>
          <a:xfrm>
            <a:off x="848081" y="1987609"/>
            <a:ext cx="290780" cy="244298"/>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Visual</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Studio</a:t>
            </a:r>
          </a:p>
        </p:txBody>
      </p:sp>
      <p:pic>
        <p:nvPicPr>
          <p:cNvPr id="179" name="Picture 178"/>
          <p:cNvPicPr>
            <a:picLocks noChangeAspect="1"/>
          </p:cNvPicPr>
          <p:nvPr/>
        </p:nvPicPr>
        <p:blipFill>
          <a:blip r:embed="rId13"/>
          <a:stretch>
            <a:fillRect/>
          </a:stretch>
        </p:blipFill>
        <p:spPr>
          <a:xfrm>
            <a:off x="1421321" y="1598366"/>
            <a:ext cx="392286" cy="391155"/>
          </a:xfrm>
          <a:prstGeom prst="rect">
            <a:avLst/>
          </a:prstGeom>
        </p:spPr>
      </p:pic>
      <p:sp>
        <p:nvSpPr>
          <p:cNvPr id="192" name="TextBox 191"/>
          <p:cNvSpPr txBox="1"/>
          <p:nvPr/>
        </p:nvSpPr>
        <p:spPr>
          <a:xfrm>
            <a:off x="1491091" y="2021594"/>
            <a:ext cx="374216" cy="180910"/>
          </a:xfrm>
          <a:prstGeom prst="rect">
            <a:avLst/>
          </a:prstGeom>
          <a:noFill/>
        </p:spPr>
        <p:txBody>
          <a:bodyPr wrap="square" lIns="0" tIns="0" rIns="0" bIns="0" rtlCol="0">
            <a:spAutoFit/>
          </a:bodyPr>
          <a:lstStyle/>
          <a:p>
            <a:pPr defTabSz="914049"/>
            <a:r>
              <a:rPr lang="en-US" sz="1175" dirty="0">
                <a:gradFill>
                  <a:gsLst>
                    <a:gs pos="0">
                      <a:srgbClr val="FFFFFF"/>
                    </a:gs>
                    <a:gs pos="100000">
                      <a:srgbClr val="FFFFFF"/>
                    </a:gs>
                  </a:gsLst>
                  <a:lin ang="5400000" scaled="0"/>
                </a:gradFill>
                <a:ea typeface="Segoe UI" pitchFamily="34" charset="0"/>
                <a:cs typeface="Segoe UI" pitchFamily="34" charset="0"/>
              </a:rPr>
              <a:t>GIT</a:t>
            </a:r>
          </a:p>
        </p:txBody>
      </p:sp>
      <p:grpSp>
        <p:nvGrpSpPr>
          <p:cNvPr id="195" name="Group 194"/>
          <p:cNvGrpSpPr/>
          <p:nvPr/>
        </p:nvGrpSpPr>
        <p:grpSpPr>
          <a:xfrm>
            <a:off x="1191074" y="4391853"/>
            <a:ext cx="570347" cy="568584"/>
            <a:chOff x="6429889" y="3838242"/>
            <a:chExt cx="581866" cy="580068"/>
          </a:xfrm>
        </p:grpSpPr>
        <p:pic>
          <p:nvPicPr>
            <p:cNvPr id="197" name="Picture 19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71564" y="3838242"/>
              <a:ext cx="473316" cy="473316"/>
            </a:xfrm>
            <a:prstGeom prst="rect">
              <a:avLst/>
            </a:prstGeom>
          </p:spPr>
        </p:pic>
        <p:sp>
          <p:nvSpPr>
            <p:cNvPr id="201" name="TextBox 200"/>
            <p:cNvSpPr txBox="1"/>
            <p:nvPr/>
          </p:nvSpPr>
          <p:spPr>
            <a:xfrm>
              <a:off x="6429889" y="4279825"/>
              <a:ext cx="581866" cy="138485"/>
            </a:xfrm>
            <a:prstGeom prst="rect">
              <a:avLst/>
            </a:prstGeom>
            <a:noFill/>
          </p:spPr>
          <p:txBody>
            <a:bodyPr wrap="square" lIns="0" tIns="0" rIns="0" bIns="0" rtlCol="0">
              <a:spAutoFit/>
            </a:bodyPr>
            <a:lstStyle/>
            <a:p>
              <a:pPr algn="ctr" defTabSz="914049"/>
              <a:r>
                <a:rPr lang="en-US" sz="882" dirty="0">
                  <a:gradFill>
                    <a:gsLst>
                      <a:gs pos="0">
                        <a:srgbClr val="FFFFFF"/>
                      </a:gs>
                      <a:gs pos="100000">
                        <a:srgbClr val="FFFFFF"/>
                      </a:gs>
                    </a:gsLst>
                    <a:lin ang="5400000" scaled="0"/>
                  </a:gradFill>
                  <a:ea typeface="Segoe UI" pitchFamily="34" charset="0"/>
                  <a:cs typeface="Segoe UI" pitchFamily="34" charset="0"/>
                </a:rPr>
                <a:t>PowerShell</a:t>
              </a:r>
            </a:p>
          </p:txBody>
        </p:sp>
      </p:grpSp>
      <p:pic>
        <p:nvPicPr>
          <p:cNvPr id="206" name="Picture 20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81248"/>
          <a:stretch/>
        </p:blipFill>
        <p:spPr>
          <a:xfrm>
            <a:off x="3163934" y="4256279"/>
            <a:ext cx="347751" cy="363837"/>
          </a:xfrm>
          <a:prstGeom prst="rect">
            <a:avLst/>
          </a:prstGeom>
        </p:spPr>
      </p:pic>
      <p:sp>
        <p:nvSpPr>
          <p:cNvPr id="209" name="TextBox 208"/>
          <p:cNvSpPr txBox="1"/>
          <p:nvPr/>
        </p:nvSpPr>
        <p:spPr>
          <a:xfrm>
            <a:off x="3175740" y="4644643"/>
            <a:ext cx="290780" cy="244298"/>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Visual</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Studio</a:t>
            </a:r>
          </a:p>
        </p:txBody>
      </p:sp>
      <p:grpSp>
        <p:nvGrpSpPr>
          <p:cNvPr id="212" name="Group 211"/>
          <p:cNvGrpSpPr/>
          <p:nvPr/>
        </p:nvGrpSpPr>
        <p:grpSpPr>
          <a:xfrm>
            <a:off x="4843974" y="1618085"/>
            <a:ext cx="682696" cy="442738"/>
            <a:chOff x="6236727" y="5075466"/>
            <a:chExt cx="1685512" cy="1093080"/>
          </a:xfrm>
        </p:grpSpPr>
        <p:grpSp>
          <p:nvGrpSpPr>
            <p:cNvPr id="231" name="Group 230"/>
            <p:cNvGrpSpPr/>
            <p:nvPr/>
          </p:nvGrpSpPr>
          <p:grpSpPr>
            <a:xfrm>
              <a:off x="6604927" y="5075466"/>
              <a:ext cx="1102201" cy="1054928"/>
              <a:chOff x="6604927" y="5075466"/>
              <a:chExt cx="1102201" cy="1054928"/>
            </a:xfrm>
          </p:grpSpPr>
          <p:sp>
            <p:nvSpPr>
              <p:cNvPr id="256" name="Diamond 255"/>
              <p:cNvSpPr/>
              <p:nvPr/>
            </p:nvSpPr>
            <p:spPr bwMode="auto">
              <a:xfrm>
                <a:off x="6642893" y="5075466"/>
                <a:ext cx="869548" cy="480973"/>
              </a:xfrm>
              <a:prstGeom prst="diamond">
                <a:avLst/>
              </a:pr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Parallelogram 256"/>
              <p:cNvSpPr/>
              <p:nvPr/>
            </p:nvSpPr>
            <p:spPr bwMode="auto">
              <a:xfrm rot="19866714">
                <a:off x="6966649" y="5556675"/>
                <a:ext cx="740479" cy="430284"/>
              </a:xfrm>
              <a:prstGeom prst="parallelogram">
                <a:avLst>
                  <a:gd name="adj" fmla="val 57886"/>
                </a:avLst>
              </a:prstGeom>
              <a:solidFill>
                <a:srgbClr val="ACDA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Parallelogram 257"/>
              <p:cNvSpPr/>
              <p:nvPr/>
            </p:nvSpPr>
            <p:spPr bwMode="auto">
              <a:xfrm rot="5400000">
                <a:off x="6449829" y="5545013"/>
                <a:ext cx="740479" cy="430284"/>
              </a:xfrm>
              <a:prstGeom prst="parallelogram">
                <a:avLst>
                  <a:gd name="adj" fmla="val 57886"/>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5" name="Freeform 286"/>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Freeform 287"/>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9" name="Group 258"/>
          <p:cNvGrpSpPr/>
          <p:nvPr/>
        </p:nvGrpSpPr>
        <p:grpSpPr>
          <a:xfrm>
            <a:off x="4682811" y="2558445"/>
            <a:ext cx="991147" cy="512961"/>
            <a:chOff x="10082880" y="5743027"/>
            <a:chExt cx="1011165" cy="523323"/>
          </a:xfrm>
        </p:grpSpPr>
        <p:sp>
          <p:nvSpPr>
            <p:cNvPr id="260" name="TextBox 259"/>
            <p:cNvSpPr txBox="1"/>
            <p:nvPr/>
          </p:nvSpPr>
          <p:spPr>
            <a:xfrm>
              <a:off x="10082880" y="6112493"/>
              <a:ext cx="1011165" cy="153857"/>
            </a:xfrm>
            <a:prstGeom prst="rect">
              <a:avLst/>
            </a:prstGeom>
            <a:noFill/>
          </p:spPr>
          <p:txBody>
            <a:bodyPr wrap="square" lIns="0" tIns="0" rIns="0" bIns="0" rtlCol="0">
              <a:spAutoFit/>
            </a:bodyPr>
            <a:lstStyle/>
            <a:p>
              <a:pPr algn="ctr" defTabSz="914049"/>
              <a:r>
                <a:rPr lang="hu-HU" sz="980" dirty="0">
                  <a:solidFill>
                    <a:srgbClr val="A2FCB4"/>
                  </a:solidFill>
                  <a:ea typeface="Segoe UI" pitchFamily="34" charset="0"/>
                  <a:cs typeface="Segoe UI" pitchFamily="34" charset="0"/>
                </a:rPr>
                <a:t>Release</a:t>
              </a:r>
              <a:r>
                <a:rPr lang="en-US" sz="980" dirty="0">
                  <a:solidFill>
                    <a:srgbClr val="A2FCB4"/>
                  </a:solidFill>
                  <a:ea typeface="Segoe UI" pitchFamily="34" charset="0"/>
                  <a:cs typeface="Segoe UI" pitchFamily="34" charset="0"/>
                </a:rPr>
                <a:t> Manager</a:t>
              </a:r>
            </a:p>
          </p:txBody>
        </p:sp>
        <p:pic>
          <p:nvPicPr>
            <p:cNvPr id="261" name="Picture 260"/>
            <p:cNvPicPr>
              <a:picLocks/>
            </p:cNvPicPr>
            <p:nvPr/>
          </p:nvPicPr>
          <p:blipFill>
            <a:blip r:embed="rId1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bwMode="auto">
            <a:xfrm>
              <a:off x="10403502" y="5743027"/>
              <a:ext cx="344586" cy="334201"/>
            </a:xfrm>
            <a:prstGeom prst="rect">
              <a:avLst/>
            </a:prstGeom>
            <a:noFill/>
            <a:ln w="9525">
              <a:noFill/>
              <a:miter lim="800000"/>
              <a:headEnd/>
              <a:tailEnd/>
            </a:ln>
          </p:spPr>
        </p:pic>
      </p:grpSp>
      <p:pic>
        <p:nvPicPr>
          <p:cNvPr id="262" name="Picture 26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706844" y="3849519"/>
            <a:ext cx="835596" cy="746178"/>
          </a:xfrm>
          <a:prstGeom prst="rect">
            <a:avLst/>
          </a:prstGeom>
        </p:spPr>
      </p:pic>
      <p:pic>
        <p:nvPicPr>
          <p:cNvPr id="9" name="Picture 8"/>
          <p:cNvPicPr>
            <a:picLocks noChangeAspect="1"/>
          </p:cNvPicPr>
          <p:nvPr/>
        </p:nvPicPr>
        <p:blipFill>
          <a:blip r:embed="rId16"/>
          <a:stretch>
            <a:fillRect/>
          </a:stretch>
        </p:blipFill>
        <p:spPr>
          <a:xfrm flipH="1">
            <a:off x="10985617" y="2575167"/>
            <a:ext cx="697815" cy="366353"/>
          </a:xfrm>
          <a:prstGeom prst="rect">
            <a:avLst/>
          </a:prstGeom>
          <a:solidFill>
            <a:schemeClr val="accent6">
              <a:lumMod val="20000"/>
              <a:lumOff val="80000"/>
            </a:schemeClr>
          </a:solidFill>
        </p:spPr>
      </p:pic>
      <p:pic>
        <p:nvPicPr>
          <p:cNvPr id="263" name="Picture 26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816801" y="5131334"/>
            <a:ext cx="945077" cy="982489"/>
          </a:xfrm>
          <a:prstGeom prst="rect">
            <a:avLst/>
          </a:prstGeom>
        </p:spPr>
      </p:pic>
      <p:sp>
        <p:nvSpPr>
          <p:cNvPr id="264" name="Rounded Rectangle 33"/>
          <p:cNvSpPr/>
          <p:nvPr/>
        </p:nvSpPr>
        <p:spPr bwMode="auto">
          <a:xfrm>
            <a:off x="10616141" y="1309123"/>
            <a:ext cx="1405698" cy="2826228"/>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grpSp>
        <p:nvGrpSpPr>
          <p:cNvPr id="265" name="Group 264"/>
          <p:cNvGrpSpPr/>
          <p:nvPr/>
        </p:nvGrpSpPr>
        <p:grpSpPr>
          <a:xfrm>
            <a:off x="11049350" y="3105873"/>
            <a:ext cx="570347" cy="568584"/>
            <a:chOff x="6429889" y="3838242"/>
            <a:chExt cx="581866" cy="580068"/>
          </a:xfrm>
        </p:grpSpPr>
        <p:pic>
          <p:nvPicPr>
            <p:cNvPr id="266" name="Picture 26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71564" y="3838242"/>
              <a:ext cx="473316" cy="473316"/>
            </a:xfrm>
            <a:prstGeom prst="rect">
              <a:avLst/>
            </a:prstGeom>
          </p:spPr>
        </p:pic>
        <p:sp>
          <p:nvSpPr>
            <p:cNvPr id="267" name="TextBox 266"/>
            <p:cNvSpPr txBox="1"/>
            <p:nvPr/>
          </p:nvSpPr>
          <p:spPr>
            <a:xfrm>
              <a:off x="6429889" y="4279825"/>
              <a:ext cx="581866" cy="138485"/>
            </a:xfrm>
            <a:prstGeom prst="rect">
              <a:avLst/>
            </a:prstGeom>
            <a:noFill/>
          </p:spPr>
          <p:txBody>
            <a:bodyPr wrap="square" lIns="0" tIns="0" rIns="0" bIns="0" rtlCol="0">
              <a:spAutoFit/>
            </a:bodyPr>
            <a:lstStyle/>
            <a:p>
              <a:pPr algn="ctr" defTabSz="914049"/>
              <a:r>
                <a:rPr lang="en-US" sz="882" dirty="0">
                  <a:gradFill>
                    <a:gsLst>
                      <a:gs pos="0">
                        <a:srgbClr val="FFFFFF"/>
                      </a:gs>
                      <a:gs pos="100000">
                        <a:srgbClr val="FFFFFF"/>
                      </a:gs>
                    </a:gsLst>
                    <a:lin ang="5400000" scaled="0"/>
                  </a:gradFill>
                  <a:ea typeface="Segoe UI" pitchFamily="34" charset="0"/>
                  <a:cs typeface="Segoe UI" pitchFamily="34" charset="0"/>
                </a:rPr>
                <a:t>PowerShell</a:t>
              </a:r>
            </a:p>
          </p:txBody>
        </p:sp>
      </p:grpSp>
    </p:spTree>
    <p:extLst>
      <p:ext uri="{BB962C8B-B14F-4D97-AF65-F5344CB8AC3E}">
        <p14:creationId xmlns:p14="http://schemas.microsoft.com/office/powerpoint/2010/main" val="3923654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301"/>
                                        </p:tgtEl>
                                        <p:attrNameLst>
                                          <p:attrName>style.visibility</p:attrName>
                                        </p:attrNameLst>
                                      </p:cBhvr>
                                      <p:to>
                                        <p:strVal val="visible"/>
                                      </p:to>
                                    </p:set>
                                    <p:animEffect transition="in" filter="fade">
                                      <p:cBhvr>
                                        <p:cTn id="10" dur="500"/>
                                        <p:tgtEl>
                                          <p:spTgt spid="301"/>
                                        </p:tgtEl>
                                      </p:cBhvr>
                                    </p:animEffect>
                                  </p:childTnLst>
                                </p:cTn>
                              </p:par>
                              <p:par>
                                <p:cTn id="11" presetID="10" presetClass="entr" presetSubtype="0" fill="hold" nodeType="withEffect">
                                  <p:stCondLst>
                                    <p:cond delay="0"/>
                                  </p:stCondLst>
                                  <p:childTnLst>
                                    <p:set>
                                      <p:cBhvr>
                                        <p:cTn id="12" dur="1" fill="hold">
                                          <p:stCondLst>
                                            <p:cond delay="0"/>
                                          </p:stCondLst>
                                        </p:cTn>
                                        <p:tgtEl>
                                          <p:spTgt spid="279"/>
                                        </p:tgtEl>
                                        <p:attrNameLst>
                                          <p:attrName>style.visibility</p:attrName>
                                        </p:attrNameLst>
                                      </p:cBhvr>
                                      <p:to>
                                        <p:strVal val="visible"/>
                                      </p:to>
                                    </p:set>
                                    <p:animEffect transition="in" filter="fade">
                                      <p:cBhvr>
                                        <p:cTn id="13" dur="500"/>
                                        <p:tgtEl>
                                          <p:spTgt spid="279"/>
                                        </p:tgtEl>
                                      </p:cBhvr>
                                    </p:animEffect>
                                  </p:childTnLst>
                                </p:cTn>
                              </p:par>
                              <p:par>
                                <p:cTn id="14" presetID="10" presetClass="entr" presetSubtype="0" fill="hold" nodeType="withEffect">
                                  <p:stCondLst>
                                    <p:cond delay="0"/>
                                  </p:stCondLst>
                                  <p:childTnLst>
                                    <p:set>
                                      <p:cBhvr>
                                        <p:cTn id="15" dur="1" fill="hold">
                                          <p:stCondLst>
                                            <p:cond delay="0"/>
                                          </p:stCondLst>
                                        </p:cTn>
                                        <p:tgtEl>
                                          <p:spTgt spid="321"/>
                                        </p:tgtEl>
                                        <p:attrNameLst>
                                          <p:attrName>style.visibility</p:attrName>
                                        </p:attrNameLst>
                                      </p:cBhvr>
                                      <p:to>
                                        <p:strVal val="visible"/>
                                      </p:to>
                                    </p:set>
                                    <p:animEffect transition="in" filter="fade">
                                      <p:cBhvr>
                                        <p:cTn id="16" dur="500"/>
                                        <p:tgtEl>
                                          <p:spTgt spid="321"/>
                                        </p:tgtEl>
                                      </p:cBhvr>
                                    </p:animEffect>
                                  </p:childTnLst>
                                </p:cTn>
                              </p:par>
                              <p:par>
                                <p:cTn id="17" presetID="10" presetClass="entr" presetSubtype="0" fill="hold" nodeType="withEffect">
                                  <p:stCondLst>
                                    <p:cond delay="0"/>
                                  </p:stCondLst>
                                  <p:childTnLst>
                                    <p:set>
                                      <p:cBhvr>
                                        <p:cTn id="18" dur="1" fill="hold">
                                          <p:stCondLst>
                                            <p:cond delay="0"/>
                                          </p:stCondLst>
                                        </p:cTn>
                                        <p:tgtEl>
                                          <p:spTgt spid="292"/>
                                        </p:tgtEl>
                                        <p:attrNameLst>
                                          <p:attrName>style.visibility</p:attrName>
                                        </p:attrNameLst>
                                      </p:cBhvr>
                                      <p:to>
                                        <p:strVal val="visible"/>
                                      </p:to>
                                    </p:set>
                                    <p:animEffect transition="in" filter="fade">
                                      <p:cBhvr>
                                        <p:cTn id="19" dur="500"/>
                                        <p:tgtEl>
                                          <p:spTgt spid="292"/>
                                        </p:tgtEl>
                                      </p:cBhvr>
                                    </p:animEffect>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500"/>
                                        <p:tgtEl>
                                          <p:spTgt spid="280"/>
                                        </p:tgtEl>
                                      </p:cBhvr>
                                    </p:animEffect>
                                  </p:childTnLst>
                                </p:cTn>
                              </p:par>
                            </p:childTnLst>
                          </p:cTn>
                        </p:par>
                        <p:par>
                          <p:cTn id="23" fill="hold">
                            <p:stCondLst>
                              <p:cond delay="500"/>
                            </p:stCondLst>
                            <p:childTnLst>
                              <p:par>
                                <p:cTn id="24" presetID="10" presetClass="entr" presetSubtype="0" fill="hold" nodeType="afterEffect">
                                  <p:stCondLst>
                                    <p:cond delay="1500"/>
                                  </p:stCondLst>
                                  <p:childTnLst>
                                    <p:set>
                                      <p:cBhvr>
                                        <p:cTn id="25" dur="1" fill="hold">
                                          <p:stCondLst>
                                            <p:cond delay="0"/>
                                          </p:stCondLst>
                                        </p:cTn>
                                        <p:tgtEl>
                                          <p:spTgt spid="302"/>
                                        </p:tgtEl>
                                        <p:attrNameLst>
                                          <p:attrName>style.visibility</p:attrName>
                                        </p:attrNameLst>
                                      </p:cBhvr>
                                      <p:to>
                                        <p:strVal val="visible"/>
                                      </p:to>
                                    </p:set>
                                    <p:animEffect transition="in" filter="fade">
                                      <p:cBhvr>
                                        <p:cTn id="26" dur="500"/>
                                        <p:tgtEl>
                                          <p:spTgt spid="302"/>
                                        </p:tgtEl>
                                      </p:cBhvr>
                                    </p:animEffect>
                                  </p:childTnLst>
                                </p:cTn>
                              </p:par>
                            </p:childTnLst>
                          </p:cTn>
                        </p:par>
                        <p:par>
                          <p:cTn id="27" fill="hold">
                            <p:stCondLst>
                              <p:cond delay="2500"/>
                            </p:stCondLst>
                            <p:childTnLst>
                              <p:par>
                                <p:cTn id="28" presetID="10" presetClass="entr" presetSubtype="0" fill="hold" nodeType="afterEffect">
                                  <p:stCondLst>
                                    <p:cond delay="1200"/>
                                  </p:stCondLst>
                                  <p:childTnLst>
                                    <p:set>
                                      <p:cBhvr>
                                        <p:cTn id="29" dur="1" fill="hold">
                                          <p:stCondLst>
                                            <p:cond delay="0"/>
                                          </p:stCondLst>
                                        </p:cTn>
                                        <p:tgtEl>
                                          <p:spTgt spid="304"/>
                                        </p:tgtEl>
                                        <p:attrNameLst>
                                          <p:attrName>style.visibility</p:attrName>
                                        </p:attrNameLst>
                                      </p:cBhvr>
                                      <p:to>
                                        <p:strVal val="visible"/>
                                      </p:to>
                                    </p:set>
                                    <p:animEffect transition="in" filter="fade">
                                      <p:cBhvr>
                                        <p:cTn id="30" dur="500"/>
                                        <p:tgtEl>
                                          <p:spTgt spid="304"/>
                                        </p:tgtEl>
                                      </p:cBhvr>
                                    </p:animEffect>
                                  </p:childTnLst>
                                </p:cTn>
                              </p:par>
                              <p:par>
                                <p:cTn id="31" presetID="10" presetClass="entr" presetSubtype="0" fill="hold" nodeType="withEffect">
                                  <p:stCondLst>
                                    <p:cond delay="120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childTnLst>
                          </p:cTn>
                        </p:par>
                        <p:par>
                          <p:cTn id="34" fill="hold">
                            <p:stCondLst>
                              <p:cond delay="4200"/>
                            </p:stCondLst>
                            <p:childTnLst>
                              <p:par>
                                <p:cTn id="35" presetID="10" presetClass="entr" presetSubtype="0" fill="hold" nodeType="afterEffect">
                                  <p:stCondLst>
                                    <p:cond delay="1500"/>
                                  </p:stCondLst>
                                  <p:childTnLst>
                                    <p:set>
                                      <p:cBhvr>
                                        <p:cTn id="36" dur="1" fill="hold">
                                          <p:stCondLst>
                                            <p:cond delay="0"/>
                                          </p:stCondLst>
                                        </p:cTn>
                                        <p:tgtEl>
                                          <p:spTgt spid="312"/>
                                        </p:tgtEl>
                                        <p:attrNameLst>
                                          <p:attrName>style.visibility</p:attrName>
                                        </p:attrNameLst>
                                      </p:cBhvr>
                                      <p:to>
                                        <p:strVal val="visible"/>
                                      </p:to>
                                    </p:set>
                                    <p:animEffect transition="in" filter="fade">
                                      <p:cBhvr>
                                        <p:cTn id="37" dur="500"/>
                                        <p:tgtEl>
                                          <p:spTgt spid="312"/>
                                        </p:tgtEl>
                                      </p:cBhvr>
                                    </p:animEffect>
                                  </p:childTnLst>
                                </p:cTn>
                              </p:par>
                              <p:par>
                                <p:cTn id="38" presetID="10" presetClass="entr" presetSubtype="0" fill="hold" nodeType="withEffect">
                                  <p:stCondLst>
                                    <p:cond delay="1500"/>
                                  </p:stCondLst>
                                  <p:childTnLst>
                                    <p:set>
                                      <p:cBhvr>
                                        <p:cTn id="39" dur="1" fill="hold">
                                          <p:stCondLst>
                                            <p:cond delay="0"/>
                                          </p:stCondLst>
                                        </p:cTn>
                                        <p:tgtEl>
                                          <p:spTgt spid="96"/>
                                        </p:tgtEl>
                                        <p:attrNameLst>
                                          <p:attrName>style.visibility</p:attrName>
                                        </p:attrNameLst>
                                      </p:cBhvr>
                                      <p:to>
                                        <p:strVal val="visible"/>
                                      </p:to>
                                    </p:set>
                                    <p:animEffect transition="in" filter="fade">
                                      <p:cBhvr>
                                        <p:cTn id="40" dur="500"/>
                                        <p:tgtEl>
                                          <p:spTgt spid="96"/>
                                        </p:tgtEl>
                                      </p:cBhvr>
                                    </p:animEffect>
                                  </p:childTnLst>
                                </p:cTn>
                              </p:par>
                            </p:childTnLst>
                          </p:cTn>
                        </p:par>
                        <p:par>
                          <p:cTn id="41" fill="hold">
                            <p:stCondLst>
                              <p:cond delay="6200"/>
                            </p:stCondLst>
                            <p:childTnLst>
                              <p:par>
                                <p:cTn id="42" presetID="10" presetClass="entr" presetSubtype="0" fill="hold" nodeType="afterEffect">
                                  <p:stCondLst>
                                    <p:cond delay="1400"/>
                                  </p:stCondLst>
                                  <p:childTnLst>
                                    <p:set>
                                      <p:cBhvr>
                                        <p:cTn id="43" dur="1" fill="hold">
                                          <p:stCondLst>
                                            <p:cond delay="0"/>
                                          </p:stCondLst>
                                        </p:cTn>
                                        <p:tgtEl>
                                          <p:spTgt spid="305"/>
                                        </p:tgtEl>
                                        <p:attrNameLst>
                                          <p:attrName>style.visibility</p:attrName>
                                        </p:attrNameLst>
                                      </p:cBhvr>
                                      <p:to>
                                        <p:strVal val="visible"/>
                                      </p:to>
                                    </p:set>
                                    <p:animEffect transition="in" filter="fade">
                                      <p:cBhvr>
                                        <p:cTn id="44" dur="5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descr="EH 2015 PPT template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88834" y="1221318"/>
            <a:ext cx="4610100" cy="460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2"/>
          <p:cNvSpPr>
            <a:spLocks noChangeArrowheads="1"/>
          </p:cNvSpPr>
          <p:nvPr/>
        </p:nvSpPr>
        <p:spPr bwMode="auto">
          <a:xfrm>
            <a:off x="3158067" y="412751"/>
            <a:ext cx="5912196" cy="7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hu-HU" altLang="hu-HU" sz="4267" u="sng">
                <a:solidFill>
                  <a:srgbClr val="0563C1"/>
                </a:solidFill>
                <a:latin typeface="Segoe UI Black" panose="020B0A02040204020203" pitchFamily="34" charset="0"/>
                <a:hlinkClick r:id="rId5"/>
              </a:rPr>
              <a:t>http://spoke.at/FHLJ</a:t>
            </a:r>
            <a:endParaRPr lang="hu-HU" altLang="hu-HU" sz="4267">
              <a:latin typeface="Segoe UI Black" panose="020B0A02040204020203" pitchFamily="34" charset="0"/>
            </a:endParaRPr>
          </a:p>
        </p:txBody>
      </p:sp>
    </p:spTree>
    <p:extLst>
      <p:ext uri="{BB962C8B-B14F-4D97-AF65-F5344CB8AC3E}">
        <p14:creationId xmlns:p14="http://schemas.microsoft.com/office/powerpoint/2010/main" val="3665252478"/>
      </p:ext>
    </p:extLst>
  </p:cSld>
  <p:clrMapOvr>
    <a:masterClrMapping/>
  </p:clrMapOvr>
</p:sld>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156</Words>
  <Application>Microsoft Office PowerPoint</Application>
  <PresentationFormat>Widescreen</PresentationFormat>
  <Paragraphs>33</Paragraphs>
  <Slides>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vt:i4>
      </vt:variant>
    </vt:vector>
  </HeadingPairs>
  <TitlesOfParts>
    <vt:vector size="11" baseType="lpstr">
      <vt:lpstr>ＭＳ Ｐゴシック</vt:lpstr>
      <vt:lpstr>Arial</vt:lpstr>
      <vt:lpstr>Calibri</vt:lpstr>
      <vt:lpstr>Segoe UI</vt:lpstr>
      <vt:lpstr>Segoe UI Black</vt:lpstr>
      <vt:lpstr>Segoe UI Light</vt:lpstr>
      <vt:lpstr>Segoe UI Semibold</vt:lpstr>
      <vt:lpstr>Wingdings</vt:lpstr>
      <vt:lpstr>TEE14 Speaker PPT Template</vt:lpstr>
      <vt:lpstr>CI/CD toolchain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Ecosystem </dc:title>
  <dc:creator>Attila Ersek (Prohuman)</dc:creator>
  <cp:lastModifiedBy>Attila Ersek (Prohuman)</cp:lastModifiedBy>
  <cp:revision>9</cp:revision>
  <dcterms:created xsi:type="dcterms:W3CDTF">2016-09-16T08:56:47Z</dcterms:created>
  <dcterms:modified xsi:type="dcterms:W3CDTF">2016-10-11T06:47:34Z</dcterms:modified>
</cp:coreProperties>
</file>